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3" r:id="rId6"/>
    <p:sldId id="261" r:id="rId7"/>
    <p:sldId id="260" r:id="rId8"/>
    <p:sldId id="262"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50"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E1CE2C-B01B-4F29-8EA3-7723D9C840E5}" type="datetimeFigureOut">
              <a:rPr lang="en-GB" smtClean="0"/>
              <a:t>15/05/2016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EC3812-48A6-4403-9F97-CAC3D53EB790}" type="slidenum">
              <a:rPr lang="en-GB" smtClean="0"/>
              <a:t>‹#›</a:t>
            </a:fld>
            <a:endParaRPr lang="en-GB"/>
          </a:p>
        </p:txBody>
      </p:sp>
    </p:spTree>
    <p:extLst>
      <p:ext uri="{BB962C8B-B14F-4D97-AF65-F5344CB8AC3E}">
        <p14:creationId xmlns:p14="http://schemas.microsoft.com/office/powerpoint/2010/main" val="1174692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lesson will take 1.5 – 2 hours: Quiz +</a:t>
            </a:r>
            <a:r>
              <a:rPr lang="en-US" baseline="0" dirty="0" smtClean="0"/>
              <a:t> infographic – 20 mins; Discuss questions with visuals / texts – 20 mins; Vocabulary – 10 mins; Group dictations  - 20-40 mins;  Writing headlines – 20 mins.</a:t>
            </a:r>
            <a:endParaRPr lang="en-GB" dirty="0"/>
          </a:p>
        </p:txBody>
      </p:sp>
      <p:sp>
        <p:nvSpPr>
          <p:cNvPr id="4" name="Slide Number Placeholder 3"/>
          <p:cNvSpPr>
            <a:spLocks noGrp="1"/>
          </p:cNvSpPr>
          <p:nvPr>
            <p:ph type="sldNum" sz="quarter" idx="10"/>
          </p:nvPr>
        </p:nvSpPr>
        <p:spPr/>
        <p:txBody>
          <a:bodyPr/>
          <a:lstStyle/>
          <a:p>
            <a:fld id="{ACEC3812-48A6-4403-9F97-CAC3D53EB790}" type="slidenum">
              <a:rPr lang="en-GB" smtClean="0"/>
              <a:t>2</a:t>
            </a:fld>
            <a:endParaRPr lang="en-GB"/>
          </a:p>
        </p:txBody>
      </p:sp>
    </p:spTree>
    <p:extLst>
      <p:ext uri="{BB962C8B-B14F-4D97-AF65-F5344CB8AC3E}">
        <p14:creationId xmlns:p14="http://schemas.microsoft.com/office/powerpoint/2010/main" val="3879707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1/e</a:t>
            </a:r>
            <a:r>
              <a:rPr lang="en-US" baseline="0" dirty="0" smtClean="0"/>
              <a:t>   2/a   3/d   4/b   5/g   6/c   7/f</a:t>
            </a:r>
            <a:endParaRPr lang="en-GB" dirty="0"/>
          </a:p>
        </p:txBody>
      </p:sp>
      <p:sp>
        <p:nvSpPr>
          <p:cNvPr id="4" name="Slide Number Placeholder 3"/>
          <p:cNvSpPr>
            <a:spLocks noGrp="1"/>
          </p:cNvSpPr>
          <p:nvPr>
            <p:ph type="sldNum" sz="quarter" idx="10"/>
          </p:nvPr>
        </p:nvSpPr>
        <p:spPr/>
        <p:txBody>
          <a:bodyPr/>
          <a:lstStyle/>
          <a:p>
            <a:fld id="{ACEC3812-48A6-4403-9F97-CAC3D53EB790}" type="slidenum">
              <a:rPr lang="en-GB" smtClean="0"/>
              <a:t>9</a:t>
            </a:fld>
            <a:endParaRPr lang="en-GB"/>
          </a:p>
        </p:txBody>
      </p:sp>
    </p:spTree>
    <p:extLst>
      <p:ext uri="{BB962C8B-B14F-4D97-AF65-F5344CB8AC3E}">
        <p14:creationId xmlns:p14="http://schemas.microsoft.com/office/powerpoint/2010/main" val="2931184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will </a:t>
            </a:r>
            <a:r>
              <a:rPr lang="en-US" dirty="0" err="1" smtClean="0"/>
              <a:t>practise</a:t>
            </a:r>
            <a:r>
              <a:rPr lang="en-US" dirty="0" smtClean="0"/>
              <a:t> the learners’ speaking,</a:t>
            </a:r>
            <a:r>
              <a:rPr lang="en-US" baseline="0" dirty="0" smtClean="0"/>
              <a:t> listening and writing skills. Some groups will probably work faster than other, so they can do the 2</a:t>
            </a:r>
            <a:r>
              <a:rPr lang="en-US" baseline="30000" dirty="0" smtClean="0"/>
              <a:t>nd</a:t>
            </a:r>
            <a:r>
              <a:rPr lang="en-US" baseline="0" dirty="0" smtClean="0"/>
              <a:t> set of 4.</a:t>
            </a:r>
            <a:endParaRPr lang="en-GB" dirty="0"/>
          </a:p>
        </p:txBody>
      </p:sp>
      <p:sp>
        <p:nvSpPr>
          <p:cNvPr id="4" name="Slide Number Placeholder 3"/>
          <p:cNvSpPr>
            <a:spLocks noGrp="1"/>
          </p:cNvSpPr>
          <p:nvPr>
            <p:ph type="sldNum" sz="quarter" idx="10"/>
          </p:nvPr>
        </p:nvSpPr>
        <p:spPr/>
        <p:txBody>
          <a:bodyPr/>
          <a:lstStyle/>
          <a:p>
            <a:fld id="{ACEC3812-48A6-4403-9F97-CAC3D53EB790}" type="slidenum">
              <a:rPr lang="en-GB" smtClean="0"/>
              <a:t>10</a:t>
            </a:fld>
            <a:endParaRPr lang="en-GB"/>
          </a:p>
        </p:txBody>
      </p:sp>
    </p:spTree>
    <p:extLst>
      <p:ext uri="{BB962C8B-B14F-4D97-AF65-F5344CB8AC3E}">
        <p14:creationId xmlns:p14="http://schemas.microsoft.com/office/powerpoint/2010/main" val="3342821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3CD6BD9-F6B6-42DE-8DA9-E77D29AAE855}" type="datetimeFigureOut">
              <a:rPr lang="en-GB" smtClean="0"/>
              <a:t>15/05/2016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248160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3CD6BD9-F6B6-42DE-8DA9-E77D29AAE855}" type="datetimeFigureOut">
              <a:rPr lang="en-GB" smtClean="0"/>
              <a:t>15/05/2016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3746415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3CD6BD9-F6B6-42DE-8DA9-E77D29AAE855}" type="datetimeFigureOut">
              <a:rPr lang="en-GB" smtClean="0"/>
              <a:t>15/05/2016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1966055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3CD6BD9-F6B6-42DE-8DA9-E77D29AAE855}" type="datetimeFigureOut">
              <a:rPr lang="en-GB" smtClean="0"/>
              <a:t>15/05/2016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706384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CD6BD9-F6B6-42DE-8DA9-E77D29AAE855}" type="datetimeFigureOut">
              <a:rPr lang="en-GB" smtClean="0"/>
              <a:t>15/05/2016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1915085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3CD6BD9-F6B6-42DE-8DA9-E77D29AAE855}" type="datetimeFigureOut">
              <a:rPr lang="en-GB" smtClean="0"/>
              <a:t>15/05/2016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212807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3CD6BD9-F6B6-42DE-8DA9-E77D29AAE855}" type="datetimeFigureOut">
              <a:rPr lang="en-GB" smtClean="0"/>
              <a:t>15/05/2016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415791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3CD6BD9-F6B6-42DE-8DA9-E77D29AAE855}" type="datetimeFigureOut">
              <a:rPr lang="en-GB" smtClean="0"/>
              <a:t>15/05/2016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1906361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CD6BD9-F6B6-42DE-8DA9-E77D29AAE855}" type="datetimeFigureOut">
              <a:rPr lang="en-GB" smtClean="0"/>
              <a:t>15/05/2016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3439147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CD6BD9-F6B6-42DE-8DA9-E77D29AAE855}" type="datetimeFigureOut">
              <a:rPr lang="en-GB" smtClean="0"/>
              <a:t>15/05/2016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593038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CD6BD9-F6B6-42DE-8DA9-E77D29AAE855}" type="datetimeFigureOut">
              <a:rPr lang="en-GB" smtClean="0"/>
              <a:t>15/05/2016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F50742-4E67-4CED-8E7C-F5B0BA3EE9C9}" type="slidenum">
              <a:rPr lang="en-GB" smtClean="0"/>
              <a:t>‹#›</a:t>
            </a:fld>
            <a:endParaRPr lang="en-GB"/>
          </a:p>
        </p:txBody>
      </p:sp>
    </p:spTree>
    <p:extLst>
      <p:ext uri="{BB962C8B-B14F-4D97-AF65-F5344CB8AC3E}">
        <p14:creationId xmlns:p14="http://schemas.microsoft.com/office/powerpoint/2010/main" val="3918659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CD6BD9-F6B6-42DE-8DA9-E77D29AAE855}" type="datetimeFigureOut">
              <a:rPr lang="en-GB" smtClean="0"/>
              <a:t>15/05/2016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F50742-4E67-4CED-8E7C-F5B0BA3EE9C9}" type="slidenum">
              <a:rPr lang="en-GB" smtClean="0"/>
              <a:t>‹#›</a:t>
            </a:fld>
            <a:endParaRPr lang="en-GB"/>
          </a:p>
        </p:txBody>
      </p:sp>
    </p:spTree>
    <p:extLst>
      <p:ext uri="{BB962C8B-B14F-4D97-AF65-F5344CB8AC3E}">
        <p14:creationId xmlns:p14="http://schemas.microsoft.com/office/powerpoint/2010/main" val="2189652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eewiki.newint.org/index.php/Issue_492"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3140968"/>
            <a:ext cx="8208912" cy="1656184"/>
          </a:xfrm>
        </p:spPr>
        <p:txBody>
          <a:bodyPr>
            <a:noAutofit/>
          </a:bodyPr>
          <a:lstStyle/>
          <a:p>
            <a:r>
              <a:rPr lang="en-US" sz="12000" b="1" dirty="0" smtClean="0"/>
              <a:t>Technology</a:t>
            </a:r>
            <a:endParaRPr lang="en-GB" sz="12000" b="1" dirty="0"/>
          </a:p>
        </p:txBody>
      </p:sp>
      <p:sp>
        <p:nvSpPr>
          <p:cNvPr id="3" name="Subtitle 2"/>
          <p:cNvSpPr>
            <a:spLocks noGrp="1"/>
          </p:cNvSpPr>
          <p:nvPr>
            <p:ph type="subTitle" idx="1"/>
          </p:nvPr>
        </p:nvSpPr>
        <p:spPr>
          <a:xfrm>
            <a:off x="1371600" y="5085184"/>
            <a:ext cx="7232848" cy="1440160"/>
          </a:xfrm>
        </p:spPr>
        <p:txBody>
          <a:bodyPr>
            <a:normAutofit fontScale="92500" lnSpcReduction="20000"/>
          </a:bodyPr>
          <a:lstStyle/>
          <a:p>
            <a:pPr>
              <a:defRPr/>
            </a:pPr>
            <a:r>
              <a:rPr lang="en-GB" dirty="0" smtClean="0"/>
              <a:t>Pre-Intermediate   </a:t>
            </a:r>
            <a:endParaRPr lang="en-GB" dirty="0"/>
          </a:p>
          <a:p>
            <a:pPr>
              <a:defRPr/>
            </a:pPr>
            <a:r>
              <a:rPr lang="en-GB" dirty="0"/>
              <a:t>New Internationalist  </a:t>
            </a:r>
            <a:endParaRPr lang="en-GB" dirty="0" smtClean="0"/>
          </a:p>
          <a:p>
            <a:pPr>
              <a:defRPr/>
            </a:pPr>
            <a:r>
              <a:rPr lang="en-GB" dirty="0" smtClean="0"/>
              <a:t>Easier </a:t>
            </a:r>
            <a:r>
              <a:rPr lang="en-GB" dirty="0"/>
              <a:t>English </a:t>
            </a:r>
            <a:r>
              <a:rPr lang="en-GB" dirty="0" smtClean="0"/>
              <a:t>ready </a:t>
            </a:r>
            <a:r>
              <a:rPr lang="en-GB" dirty="0"/>
              <a:t>lesson</a:t>
            </a:r>
            <a:endParaRPr lang="en-US" dirty="0"/>
          </a:p>
          <a:p>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1124744"/>
            <a:ext cx="5175250"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199" y="116632"/>
            <a:ext cx="2189334"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02654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618856" cy="1143000"/>
          </a:xfrm>
        </p:spPr>
        <p:txBody>
          <a:bodyPr/>
          <a:lstStyle/>
          <a:p>
            <a:r>
              <a:rPr lang="en-US" b="1" dirty="0" smtClean="0"/>
              <a:t>Group dictation</a:t>
            </a:r>
            <a:endParaRPr lang="en-GB" b="1" dirty="0"/>
          </a:p>
        </p:txBody>
      </p:sp>
      <p:sp>
        <p:nvSpPr>
          <p:cNvPr id="5" name="Content Placeholder 4"/>
          <p:cNvSpPr>
            <a:spLocks noGrp="1"/>
          </p:cNvSpPr>
          <p:nvPr>
            <p:ph idx="1"/>
          </p:nvPr>
        </p:nvSpPr>
        <p:spPr>
          <a:xfrm>
            <a:off x="251520" y="1196752"/>
            <a:ext cx="8435280" cy="4929411"/>
          </a:xfrm>
        </p:spPr>
        <p:txBody>
          <a:bodyPr/>
          <a:lstStyle/>
          <a:p>
            <a:r>
              <a:rPr lang="en-US" b="1" dirty="0" smtClean="0"/>
              <a:t>Groups of 4</a:t>
            </a:r>
          </a:p>
          <a:p>
            <a:r>
              <a:rPr lang="en-US" b="1" dirty="0" smtClean="0"/>
              <a:t>Each person take a short text</a:t>
            </a:r>
          </a:p>
          <a:p>
            <a:r>
              <a:rPr lang="en-US" b="1" dirty="0" smtClean="0"/>
              <a:t>Dictate to the others</a:t>
            </a:r>
          </a:p>
          <a:p>
            <a:r>
              <a:rPr lang="en-US" b="1" dirty="0" smtClean="0"/>
              <a:t>When you have finished, </a:t>
            </a:r>
          </a:p>
          <a:p>
            <a:pPr marL="0" indent="0">
              <a:buNone/>
            </a:pPr>
            <a:r>
              <a:rPr lang="en-US" b="1" dirty="0" smtClean="0"/>
              <a:t>check with the </a:t>
            </a:r>
            <a:r>
              <a:rPr lang="en-US" b="1" dirty="0" smtClean="0"/>
              <a:t>original</a:t>
            </a:r>
          </a:p>
          <a:p>
            <a:r>
              <a:rPr lang="en-US" b="1" dirty="0" smtClean="0"/>
              <a:t>Then repeat with the other</a:t>
            </a:r>
          </a:p>
          <a:p>
            <a:pPr marL="0" indent="0">
              <a:buNone/>
            </a:pPr>
            <a:r>
              <a:rPr lang="en-US" b="1" dirty="0" smtClean="0"/>
              <a:t>4 short texts</a:t>
            </a:r>
            <a:endParaRPr lang="en-GB" b="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1349" y="3694720"/>
            <a:ext cx="3529357" cy="234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7968" y="260648"/>
            <a:ext cx="3112492" cy="2020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1600" y="5301433"/>
            <a:ext cx="2232248" cy="148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62895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Writing headlines</a:t>
            </a:r>
            <a:endParaRPr lang="en-GB" b="1" dirty="0"/>
          </a:p>
        </p:txBody>
      </p:sp>
      <p:sp>
        <p:nvSpPr>
          <p:cNvPr id="3" name="Content Placeholder 2"/>
          <p:cNvSpPr>
            <a:spLocks noGrp="1"/>
          </p:cNvSpPr>
          <p:nvPr>
            <p:ph idx="1"/>
          </p:nvPr>
        </p:nvSpPr>
        <p:spPr>
          <a:xfrm>
            <a:off x="179512" y="1340768"/>
            <a:ext cx="8712968" cy="5256584"/>
          </a:xfrm>
        </p:spPr>
        <p:txBody>
          <a:bodyPr>
            <a:normAutofit/>
          </a:bodyPr>
          <a:lstStyle/>
          <a:p>
            <a:pPr marL="0" indent="0">
              <a:buNone/>
            </a:pPr>
            <a:r>
              <a:rPr lang="en-US" dirty="0" smtClean="0"/>
              <a:t>In small groups, </a:t>
            </a:r>
            <a:r>
              <a:rPr lang="en-US" b="1" dirty="0" smtClean="0">
                <a:solidFill>
                  <a:srgbClr val="7030A0"/>
                </a:solidFill>
              </a:rPr>
              <a:t>choose 5 or 6 </a:t>
            </a:r>
            <a:r>
              <a:rPr lang="en-US" dirty="0" smtClean="0"/>
              <a:t>of the stories and write a headline for each one – in </a:t>
            </a:r>
            <a:r>
              <a:rPr lang="en-US" b="1" dirty="0" smtClean="0">
                <a:solidFill>
                  <a:srgbClr val="C00000"/>
                </a:solidFill>
              </a:rPr>
              <a:t>maximum 10 words. </a:t>
            </a:r>
          </a:p>
          <a:p>
            <a:pPr marL="0" indent="0">
              <a:buNone/>
            </a:pPr>
            <a:r>
              <a:rPr lang="en-US" dirty="0" smtClean="0"/>
              <a:t>In headlines, you don’t need to use articles (a / the), and you can use the basic verb form for all tenses </a:t>
            </a:r>
            <a:r>
              <a:rPr lang="en-US" dirty="0" err="1" smtClean="0"/>
              <a:t>eg</a:t>
            </a:r>
            <a:r>
              <a:rPr lang="en-US" dirty="0" smtClean="0"/>
              <a:t>. ‘Students make newspaper’.</a:t>
            </a:r>
          </a:p>
          <a:p>
            <a:pPr marL="0" indent="0">
              <a:buNone/>
            </a:pPr>
            <a:r>
              <a:rPr lang="en-US" dirty="0" smtClean="0"/>
              <a:t>Write your headlines on a large sheet</a:t>
            </a:r>
          </a:p>
          <a:p>
            <a:pPr marL="0" indent="0">
              <a:buNone/>
            </a:pPr>
            <a:r>
              <a:rPr lang="en-US" dirty="0" smtClean="0"/>
              <a:t>of paper, with pictures, and compare</a:t>
            </a:r>
          </a:p>
          <a:p>
            <a:pPr marL="0" indent="0">
              <a:buNone/>
            </a:pPr>
            <a:r>
              <a:rPr lang="en-US" dirty="0" smtClean="0"/>
              <a:t>with the other groups.</a:t>
            </a:r>
            <a:endParaRPr lang="en-GB"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88224" y="4851034"/>
            <a:ext cx="2447603" cy="1628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19371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8800" b="1" dirty="0" smtClean="0"/>
              <a:t>Homework</a:t>
            </a:r>
            <a:endParaRPr lang="en-GB" sz="8800" b="1" dirty="0"/>
          </a:p>
        </p:txBody>
      </p:sp>
      <p:sp>
        <p:nvSpPr>
          <p:cNvPr id="3" name="Content Placeholder 2"/>
          <p:cNvSpPr>
            <a:spLocks noGrp="1"/>
          </p:cNvSpPr>
          <p:nvPr>
            <p:ph idx="1"/>
          </p:nvPr>
        </p:nvSpPr>
        <p:spPr/>
        <p:txBody>
          <a:bodyPr/>
          <a:lstStyle/>
          <a:p>
            <a:pPr marL="0" indent="0">
              <a:buNone/>
            </a:pPr>
            <a:r>
              <a:rPr lang="en-US" sz="5400" dirty="0" smtClean="0"/>
              <a:t>Read more Easier English articles </a:t>
            </a:r>
            <a:r>
              <a:rPr lang="en-US" sz="5400" dirty="0"/>
              <a:t>about technology: </a:t>
            </a:r>
            <a:r>
              <a:rPr lang="en-US" dirty="0">
                <a:hlinkClick r:id="rId2"/>
              </a:rPr>
              <a:t>http://</a:t>
            </a:r>
            <a:r>
              <a:rPr lang="en-US" dirty="0" smtClean="0">
                <a:hlinkClick r:id="rId2"/>
              </a:rPr>
              <a:t>eewiki.newint.org/index.php/Issue_492</a:t>
            </a:r>
            <a:endParaRPr lang="en-US" dirty="0" smtClean="0"/>
          </a:p>
          <a:p>
            <a:pPr marL="0" indent="0">
              <a:buNone/>
            </a:pPr>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8" y="4149080"/>
            <a:ext cx="3689524" cy="245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3756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This lesson:</a:t>
            </a:r>
            <a:endParaRPr lang="en-GB" sz="6600" dirty="0"/>
          </a:p>
        </p:txBody>
      </p:sp>
      <p:sp>
        <p:nvSpPr>
          <p:cNvPr id="3" name="Content Placeholder 2"/>
          <p:cNvSpPr>
            <a:spLocks noGrp="1"/>
          </p:cNvSpPr>
          <p:nvPr>
            <p:ph idx="1"/>
          </p:nvPr>
        </p:nvSpPr>
        <p:spPr>
          <a:xfrm>
            <a:off x="457200" y="1340768"/>
            <a:ext cx="8229600" cy="4785395"/>
          </a:xfrm>
        </p:spPr>
        <p:txBody>
          <a:bodyPr>
            <a:noAutofit/>
          </a:bodyPr>
          <a:lstStyle/>
          <a:p>
            <a:pPr marL="0" indent="0" algn="ctr">
              <a:buNone/>
            </a:pPr>
            <a:r>
              <a:rPr lang="en-US" sz="4800" b="1" dirty="0" smtClean="0"/>
              <a:t>QUIZ</a:t>
            </a:r>
          </a:p>
          <a:p>
            <a:pPr marL="0" indent="0" algn="ctr">
              <a:buNone/>
            </a:pPr>
            <a:r>
              <a:rPr lang="en-US" sz="4800" b="1" dirty="0" smtClean="0"/>
              <a:t>Speaking</a:t>
            </a:r>
          </a:p>
          <a:p>
            <a:pPr marL="0" indent="0" algn="ctr">
              <a:buNone/>
            </a:pPr>
            <a:r>
              <a:rPr lang="en-US" sz="4800" b="1" dirty="0" smtClean="0"/>
              <a:t>Reading</a:t>
            </a:r>
          </a:p>
          <a:p>
            <a:pPr marL="0" indent="0" algn="ctr">
              <a:buNone/>
            </a:pPr>
            <a:r>
              <a:rPr lang="en-US" sz="4800" b="1" dirty="0" smtClean="0"/>
              <a:t>Vocabulary</a:t>
            </a:r>
          </a:p>
          <a:p>
            <a:pPr marL="0" indent="0" algn="ctr">
              <a:buNone/>
            </a:pPr>
            <a:r>
              <a:rPr lang="en-US" sz="4800" b="1" dirty="0"/>
              <a:t>G</a:t>
            </a:r>
            <a:r>
              <a:rPr lang="en-US" sz="4800" b="1" dirty="0" smtClean="0"/>
              <a:t>roup dictation</a:t>
            </a:r>
          </a:p>
          <a:p>
            <a:pPr marL="0" indent="0" algn="ctr">
              <a:buNone/>
            </a:pPr>
            <a:r>
              <a:rPr lang="en-US" sz="4800" b="1" dirty="0" smtClean="0"/>
              <a:t>Writing headlines</a:t>
            </a:r>
            <a:endParaRPr lang="en-GB" sz="4800" b="1"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2160" y="1412776"/>
            <a:ext cx="3003798" cy="2000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412" y="2525952"/>
            <a:ext cx="2665214" cy="1773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74787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7504" y="404664"/>
            <a:ext cx="9036496" cy="6453336"/>
          </a:xfrm>
        </p:spPr>
        <p:txBody>
          <a:bodyPr>
            <a:normAutofit fontScale="85000" lnSpcReduction="10000"/>
          </a:bodyPr>
          <a:lstStyle/>
          <a:p>
            <a:pPr marL="0" indent="0">
              <a:buNone/>
            </a:pPr>
            <a:r>
              <a:rPr lang="en-GB" b="1" dirty="0" smtClean="0"/>
              <a:t>1) How many people in the world don't have access to clean water?</a:t>
            </a:r>
            <a:r>
              <a:rPr lang="en-GB" dirty="0" smtClean="0"/>
              <a:t> </a:t>
            </a:r>
          </a:p>
          <a:p>
            <a:pPr marL="0" indent="0">
              <a:buNone/>
            </a:pPr>
            <a:r>
              <a:rPr lang="en-GB" i="1" dirty="0" smtClean="0"/>
              <a:t>                  a) 650 million       b) 65 million       c) 6 million</a:t>
            </a:r>
            <a:r>
              <a:rPr lang="en-GB" dirty="0" smtClean="0"/>
              <a:t> </a:t>
            </a:r>
          </a:p>
          <a:p>
            <a:pPr marL="0" indent="0">
              <a:buNone/>
            </a:pPr>
            <a:r>
              <a:rPr lang="en-GB" b="1" dirty="0" smtClean="0"/>
              <a:t>2) Which countries have improved sanitation most in the last </a:t>
            </a:r>
            <a:r>
              <a:rPr lang="en-GB" b="1" dirty="0" smtClean="0"/>
              <a:t>               25 </a:t>
            </a:r>
            <a:r>
              <a:rPr lang="en-GB" b="1" dirty="0" smtClean="0"/>
              <a:t>years?</a:t>
            </a:r>
            <a:r>
              <a:rPr lang="en-GB" dirty="0" smtClean="0"/>
              <a:t> </a:t>
            </a:r>
          </a:p>
          <a:p>
            <a:pPr marL="0" indent="0">
              <a:buNone/>
            </a:pPr>
            <a:r>
              <a:rPr lang="en-GB" i="1" dirty="0" smtClean="0"/>
              <a:t>            a) Brazil, Nigeria and India             b) Vietnam, Pakistan and Cambodia        c) Nepal, South Sudan and Madagascar</a:t>
            </a:r>
            <a:r>
              <a:rPr lang="en-GB" dirty="0" smtClean="0"/>
              <a:t> </a:t>
            </a:r>
          </a:p>
          <a:p>
            <a:pPr marL="0" indent="0">
              <a:buNone/>
            </a:pPr>
            <a:r>
              <a:rPr lang="en-GB" b="1" dirty="0" smtClean="0"/>
              <a:t>3) What percentage of Sub-Saharan Africa has electricity?:</a:t>
            </a:r>
            <a:r>
              <a:rPr lang="en-GB" dirty="0" smtClean="0"/>
              <a:t> </a:t>
            </a:r>
          </a:p>
          <a:p>
            <a:pPr marL="0" indent="0">
              <a:buNone/>
            </a:pPr>
            <a:r>
              <a:rPr lang="en-GB" i="1" dirty="0" smtClean="0"/>
              <a:t>                  a) 17.3%             b) 35.4%               c) 51.8%</a:t>
            </a:r>
            <a:r>
              <a:rPr lang="en-GB" dirty="0" smtClean="0"/>
              <a:t> </a:t>
            </a:r>
          </a:p>
          <a:p>
            <a:pPr marL="0" indent="0">
              <a:buNone/>
            </a:pPr>
            <a:r>
              <a:rPr lang="en-GB" b="1" dirty="0" smtClean="0"/>
              <a:t>4) How many people in the world have high speed internet?</a:t>
            </a:r>
            <a:r>
              <a:rPr lang="en-GB" dirty="0" smtClean="0"/>
              <a:t> </a:t>
            </a:r>
          </a:p>
          <a:p>
            <a:pPr marL="0" indent="0">
              <a:buNone/>
            </a:pPr>
            <a:r>
              <a:rPr lang="en-GB" i="1" dirty="0" smtClean="0"/>
              <a:t>                a) 7.4 billion     b)3.2 billion     c) 1.1 billion</a:t>
            </a:r>
            <a:r>
              <a:rPr lang="en-GB" dirty="0" smtClean="0"/>
              <a:t> </a:t>
            </a:r>
          </a:p>
          <a:p>
            <a:pPr marL="0" indent="0">
              <a:buNone/>
            </a:pPr>
            <a:r>
              <a:rPr lang="en-GB" b="1" dirty="0" smtClean="0"/>
              <a:t>5) In the Central African Republic, how much does 1 month of Internet access cost?</a:t>
            </a:r>
            <a:r>
              <a:rPr lang="en-GB" dirty="0" smtClean="0"/>
              <a:t> </a:t>
            </a:r>
          </a:p>
          <a:p>
            <a:pPr marL="0" indent="0">
              <a:buNone/>
            </a:pPr>
            <a:r>
              <a:rPr lang="en-GB" i="1" dirty="0" smtClean="0"/>
              <a:t>     a) I month's pay      b) 6 month's pay      c) 18 month's pay</a:t>
            </a:r>
            <a:r>
              <a:rPr lang="en-GB" dirty="0" smtClean="0"/>
              <a:t> </a:t>
            </a:r>
          </a:p>
          <a:p>
            <a:endParaRPr lang="en-GB" dirty="0"/>
          </a:p>
        </p:txBody>
      </p:sp>
    </p:spTree>
    <p:extLst>
      <p:ext uri="{BB962C8B-B14F-4D97-AF65-F5344CB8AC3E}">
        <p14:creationId xmlns:p14="http://schemas.microsoft.com/office/powerpoint/2010/main" val="4476486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8264" y="274638"/>
            <a:ext cx="2195736" cy="6322714"/>
          </a:xfrm>
        </p:spPr>
        <p:txBody>
          <a:bodyPr>
            <a:normAutofit/>
          </a:bodyPr>
          <a:lstStyle/>
          <a:p>
            <a:r>
              <a:rPr lang="en-US" dirty="0" smtClean="0"/>
              <a:t>Check your answers and find more inter-</a:t>
            </a:r>
            <a:r>
              <a:rPr lang="en-US" dirty="0" err="1" smtClean="0"/>
              <a:t>esting</a:t>
            </a:r>
            <a:r>
              <a:rPr lang="en-US" dirty="0" smtClean="0"/>
              <a:t> </a:t>
            </a:r>
            <a:r>
              <a:rPr lang="en-US" dirty="0" err="1" smtClean="0"/>
              <a:t>infor-mation</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71600" y="-747464"/>
            <a:ext cx="5976664" cy="8492585"/>
          </a:xfrm>
        </p:spPr>
      </p:pic>
    </p:spTree>
    <p:extLst>
      <p:ext uri="{BB962C8B-B14F-4D97-AF65-F5344CB8AC3E}">
        <p14:creationId xmlns:p14="http://schemas.microsoft.com/office/powerpoint/2010/main" val="943149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050904" cy="1143000"/>
          </a:xfrm>
        </p:spPr>
        <p:txBody>
          <a:bodyPr>
            <a:noAutofit/>
          </a:bodyPr>
          <a:lstStyle/>
          <a:p>
            <a:r>
              <a:rPr lang="en-US" sz="8000" dirty="0" smtClean="0"/>
              <a:t>Questions:</a:t>
            </a:r>
            <a:endParaRPr lang="en-GB" sz="8000" dirty="0"/>
          </a:p>
        </p:txBody>
      </p:sp>
      <p:sp>
        <p:nvSpPr>
          <p:cNvPr id="3" name="Content Placeholder 2"/>
          <p:cNvSpPr>
            <a:spLocks noGrp="1"/>
          </p:cNvSpPr>
          <p:nvPr>
            <p:ph idx="1"/>
          </p:nvPr>
        </p:nvSpPr>
        <p:spPr>
          <a:xfrm>
            <a:off x="457200" y="1600200"/>
            <a:ext cx="8507288" cy="4925144"/>
          </a:xfrm>
        </p:spPr>
        <p:txBody>
          <a:bodyPr>
            <a:normAutofit/>
          </a:bodyPr>
          <a:lstStyle/>
          <a:p>
            <a:pPr marL="514350" indent="-514350">
              <a:buAutoNum type="arabicParenR"/>
            </a:pPr>
            <a:r>
              <a:rPr lang="en-US" sz="6600" dirty="0" smtClean="0"/>
              <a:t>What’s the ‘technology’?</a:t>
            </a:r>
          </a:p>
          <a:p>
            <a:pPr marL="514350" indent="-514350">
              <a:buAutoNum type="arabicParenR"/>
            </a:pPr>
            <a:r>
              <a:rPr lang="en-US" sz="6600" dirty="0" smtClean="0"/>
              <a:t>Why? – how / who does it help?</a:t>
            </a:r>
          </a:p>
          <a:p>
            <a:pPr marL="0" indent="0">
              <a:buNone/>
            </a:pPr>
            <a:r>
              <a:rPr lang="en-US" sz="2400" dirty="0" smtClean="0"/>
              <a:t>First look at the photos and discuss, then the 2 slides of short texts</a:t>
            </a:r>
            <a:endParaRPr lang="en-GB"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404664"/>
            <a:ext cx="3247653" cy="21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25948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00608" y="3599378"/>
            <a:ext cx="4928096" cy="3280264"/>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359093"/>
            <a:ext cx="5145810" cy="342518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552" y="947"/>
            <a:ext cx="4167125" cy="27051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96683" y="4251832"/>
            <a:ext cx="3894517" cy="2592288"/>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1800" y="2204864"/>
            <a:ext cx="4178027" cy="2782991"/>
          </a:xfrm>
          <a:prstGeom prst="rect">
            <a:avLst/>
          </a:prstGeom>
        </p:spPr>
      </p:pic>
    </p:spTree>
    <p:extLst>
      <p:ext uri="{BB962C8B-B14F-4D97-AF65-F5344CB8AC3E}">
        <p14:creationId xmlns:p14="http://schemas.microsoft.com/office/powerpoint/2010/main" val="12151361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7504" y="116632"/>
            <a:ext cx="9036496" cy="6741368"/>
          </a:xfrm>
        </p:spPr>
        <p:txBody>
          <a:bodyPr>
            <a:normAutofit fontScale="55000" lnSpcReduction="20000"/>
          </a:bodyPr>
          <a:lstStyle/>
          <a:p>
            <a:pPr marL="0" indent="0">
              <a:buNone/>
            </a:pPr>
            <a:r>
              <a:rPr lang="en-GB" sz="3600" b="1" dirty="0" smtClean="0"/>
              <a:t>1/ Only connect</a:t>
            </a:r>
            <a:r>
              <a:rPr lang="en-GB" sz="3600" dirty="0" smtClean="0"/>
              <a:t> </a:t>
            </a:r>
          </a:p>
          <a:p>
            <a:pPr marL="0" indent="0">
              <a:buNone/>
            </a:pPr>
            <a:r>
              <a:rPr lang="en-GB" sz="3600" dirty="0" smtClean="0"/>
              <a:t>Many families of refugees lose contact because they cannot find, or communicate with, each other. REFUNITE is a new online platform that offers help. It mainly works with mobile texts. People looking for others can register for free – they already have 400,000 people. It is easy to use, and people can use Amharic, English, French, Somali, Sudanese, Arabic and Swahili languages. It has helped some people meet already. </a:t>
            </a:r>
          </a:p>
          <a:p>
            <a:pPr marL="0" indent="0">
              <a:buNone/>
            </a:pPr>
            <a:r>
              <a:rPr lang="en-GB" sz="3600" b="1" dirty="0" smtClean="0"/>
              <a:t>2/ Fruits of the forest</a:t>
            </a:r>
            <a:r>
              <a:rPr lang="en-GB" sz="3600" dirty="0" smtClean="0"/>
              <a:t> </a:t>
            </a:r>
          </a:p>
          <a:p>
            <a:pPr marL="0" indent="0">
              <a:buNone/>
            </a:pPr>
            <a:r>
              <a:rPr lang="en-GB" sz="3600" dirty="0" smtClean="0"/>
              <a:t>Peruvian farmers grow cash crops </a:t>
            </a:r>
            <a:r>
              <a:rPr lang="en-GB" sz="3600" dirty="0" err="1" smtClean="0"/>
              <a:t>eg</a:t>
            </a:r>
            <a:r>
              <a:rPr lang="en-GB" sz="3600" dirty="0" smtClean="0"/>
              <a:t>. bananas, coffee and yucca, together with local trees. This helps protect the plants and stops soil erosion. This is very different from the ‘slash-and-burn’ farming they used before for coffee – this destroyed a lot of land. They use organic manure and pest management. And they farmers increased production by 33 per cent in one year. </a:t>
            </a:r>
          </a:p>
          <a:p>
            <a:pPr marL="0" indent="0">
              <a:buNone/>
            </a:pPr>
            <a:r>
              <a:rPr lang="en-GB" sz="3600" b="1" dirty="0" smtClean="0"/>
              <a:t>3/ Hole in the wall</a:t>
            </a:r>
            <a:r>
              <a:rPr lang="en-GB" sz="3600" dirty="0" smtClean="0"/>
              <a:t> </a:t>
            </a:r>
          </a:p>
          <a:p>
            <a:pPr marL="0" indent="0">
              <a:buNone/>
            </a:pPr>
            <a:r>
              <a:rPr lang="en-GB" sz="3600" dirty="0" smtClean="0"/>
              <a:t>In India,  they put computer terminals with internet access in a hole in a specially constructed wall in areas of poorer children. The children have not been to school much. They discover how to use the computer, and help each other. And they are very proud of teaching themselves and their new skills. </a:t>
            </a:r>
          </a:p>
          <a:p>
            <a:pPr marL="0" indent="0">
              <a:buNone/>
            </a:pPr>
            <a:r>
              <a:rPr lang="en-GB" sz="3600" b="1" dirty="0" smtClean="0"/>
              <a:t>4/ New life for very old technology</a:t>
            </a:r>
            <a:r>
              <a:rPr lang="en-GB" sz="3600" dirty="0" smtClean="0"/>
              <a:t> </a:t>
            </a:r>
          </a:p>
          <a:p>
            <a:pPr marL="0" indent="0">
              <a:buNone/>
            </a:pPr>
            <a:r>
              <a:rPr lang="en-GB" sz="3600" dirty="0" smtClean="0"/>
              <a:t>A lot of India depends on monsoon rains for water. If the rain does not come, there are very big problems. So Indian organizations </a:t>
            </a:r>
            <a:r>
              <a:rPr lang="en-GB" sz="3600" dirty="0" err="1" smtClean="0"/>
              <a:t>eg</a:t>
            </a:r>
            <a:r>
              <a:rPr lang="en-GB" sz="3600" dirty="0" smtClean="0"/>
              <a:t>. </a:t>
            </a:r>
            <a:r>
              <a:rPr lang="en-GB" sz="3600" dirty="0" err="1" smtClean="0"/>
              <a:t>Tarun</a:t>
            </a:r>
            <a:r>
              <a:rPr lang="en-GB" sz="3600" dirty="0" smtClean="0"/>
              <a:t> Bharat </a:t>
            </a:r>
            <a:r>
              <a:rPr lang="en-GB" sz="3600" dirty="0" err="1" smtClean="0"/>
              <a:t>Sangh</a:t>
            </a:r>
            <a:r>
              <a:rPr lang="en-GB" sz="3600" dirty="0" smtClean="0"/>
              <a:t>, are bringing back very old structures to collect rainwater. They usually build reservoirs on higher ground. The reservoirs collect rain when it falls and then the water goes down slowly into the water table, so that wells don’t get dry. Other structures store rainwater and have a cover over the top to stop evaporation. </a:t>
            </a:r>
          </a:p>
          <a:p>
            <a:endParaRPr lang="en-GB" dirty="0"/>
          </a:p>
        </p:txBody>
      </p:sp>
    </p:spTree>
    <p:extLst>
      <p:ext uri="{BB962C8B-B14F-4D97-AF65-F5344CB8AC3E}">
        <p14:creationId xmlns:p14="http://schemas.microsoft.com/office/powerpoint/2010/main" val="11086765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7504" y="116632"/>
            <a:ext cx="9036496" cy="6741368"/>
          </a:xfrm>
        </p:spPr>
        <p:txBody>
          <a:bodyPr>
            <a:normAutofit fontScale="62500" lnSpcReduction="20000"/>
          </a:bodyPr>
          <a:lstStyle/>
          <a:p>
            <a:pPr marL="0" indent="0">
              <a:buNone/>
            </a:pPr>
            <a:r>
              <a:rPr lang="en-GB" b="1" dirty="0" smtClean="0"/>
              <a:t>5/ To market – using gravity</a:t>
            </a:r>
            <a:r>
              <a:rPr lang="en-GB" dirty="0" smtClean="0"/>
              <a:t> </a:t>
            </a:r>
          </a:p>
          <a:p>
            <a:pPr marL="0" indent="0">
              <a:buNone/>
            </a:pPr>
            <a:r>
              <a:rPr lang="en-GB" dirty="0" smtClean="0"/>
              <a:t>The monsoon season used to be very difficult for hill farmers in Nepal. The hills get very dangerous and slippery. So they started using a very clever trolley on steel wires. This has made a big difference. The full trolley goes down - the weight of what is in it pulls it down. At the same time, the empty one is pulled up ready to put more goods in. It’s simply mechanical, and does not need any electricity. </a:t>
            </a:r>
          </a:p>
          <a:p>
            <a:pPr marL="0" indent="0">
              <a:buNone/>
            </a:pPr>
            <a:r>
              <a:rPr lang="en-GB" b="1" dirty="0" smtClean="0"/>
              <a:t>6/ Citizen monitors</a:t>
            </a:r>
            <a:r>
              <a:rPr lang="en-GB" dirty="0" smtClean="0"/>
              <a:t> </a:t>
            </a:r>
          </a:p>
          <a:p>
            <a:pPr marL="0" indent="0">
              <a:buNone/>
            </a:pPr>
            <a:r>
              <a:rPr lang="en-GB" dirty="0" smtClean="0"/>
              <a:t>South Africa is suffering the worst drought in 23 years. They have started a citizen science project to check the quality of its water resources. The </a:t>
            </a:r>
            <a:r>
              <a:rPr lang="en-GB" dirty="0" err="1" smtClean="0"/>
              <a:t>miniSASS</a:t>
            </a:r>
            <a:r>
              <a:rPr lang="en-GB" dirty="0" smtClean="0"/>
              <a:t> (South African Scoring System) relies on citizens, young and old, to measure the health of the rivers The citizens do not need to know anything about science. </a:t>
            </a:r>
          </a:p>
          <a:p>
            <a:pPr marL="0" indent="0">
              <a:buNone/>
            </a:pPr>
            <a:r>
              <a:rPr lang="en-GB" b="1" dirty="0" smtClean="0"/>
              <a:t>7/ Solar for water</a:t>
            </a:r>
            <a:r>
              <a:rPr lang="en-GB" dirty="0" smtClean="0"/>
              <a:t> </a:t>
            </a:r>
          </a:p>
          <a:p>
            <a:pPr marL="0" indent="0">
              <a:buNone/>
            </a:pPr>
            <a:r>
              <a:rPr lang="en-GB" dirty="0" smtClean="0"/>
              <a:t>In northern Kenya, they now have clean water because of pumps that run on solar power. Before, families had to get dirty water from deep holes dug into dry river beds; now they can get water from the very big underground reservoirs. Clean water cuts child sickness and death, and saves time for women. It also means they can use old farm land again and animals can get water easily. </a:t>
            </a:r>
          </a:p>
          <a:p>
            <a:pPr marL="0" indent="0">
              <a:buNone/>
            </a:pPr>
            <a:r>
              <a:rPr lang="en-GB" b="1" dirty="0" smtClean="0"/>
              <a:t>8/ Growing power</a:t>
            </a:r>
            <a:r>
              <a:rPr lang="en-GB" dirty="0" smtClean="0"/>
              <a:t> </a:t>
            </a:r>
          </a:p>
          <a:p>
            <a:pPr marL="0" indent="0">
              <a:buNone/>
            </a:pPr>
            <a:r>
              <a:rPr lang="en-GB" dirty="0" smtClean="0"/>
              <a:t>In Himalaya, a village in the Zimbabwean Highlands, an 80-kilowatt micro-hydro generator provides electricity for 100 homes and two energy centres. At the centres, people can charge lanterns and mobile phones. Also, the plant produces power for the local health clinic so it can store vaccines and always have light at night, water-pumps to water farmland, cold storage for crops, a saw mill and a grinding mill.</a:t>
            </a:r>
            <a:endParaRPr lang="en-GB" dirty="0"/>
          </a:p>
        </p:txBody>
      </p:sp>
    </p:spTree>
    <p:extLst>
      <p:ext uri="{BB962C8B-B14F-4D97-AF65-F5344CB8AC3E}">
        <p14:creationId xmlns:p14="http://schemas.microsoft.com/office/powerpoint/2010/main" val="32388541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2448272" cy="864096"/>
          </a:xfrm>
        </p:spPr>
        <p:txBody>
          <a:bodyPr/>
          <a:lstStyle/>
          <a:p>
            <a:r>
              <a:rPr lang="en-US" b="1" dirty="0" smtClean="0"/>
              <a:t>Match:</a:t>
            </a:r>
            <a:endParaRPr lang="en-GB" b="1" dirty="0"/>
          </a:p>
        </p:txBody>
      </p:sp>
      <p:sp>
        <p:nvSpPr>
          <p:cNvPr id="3" name="Content Placeholder 2"/>
          <p:cNvSpPr>
            <a:spLocks noGrp="1"/>
          </p:cNvSpPr>
          <p:nvPr>
            <p:ph sz="half" idx="1"/>
          </p:nvPr>
        </p:nvSpPr>
        <p:spPr>
          <a:xfrm>
            <a:off x="251520" y="980728"/>
            <a:ext cx="2808312" cy="5688632"/>
          </a:xfrm>
        </p:spPr>
        <p:txBody>
          <a:bodyPr/>
          <a:lstStyle/>
          <a:p>
            <a:pPr marL="0" indent="0">
              <a:buNone/>
            </a:pPr>
            <a:r>
              <a:rPr lang="en-US" sz="3600" b="1" dirty="0" smtClean="0"/>
              <a:t>1/ pump</a:t>
            </a:r>
          </a:p>
          <a:p>
            <a:pPr marL="0" indent="0">
              <a:buNone/>
            </a:pPr>
            <a:r>
              <a:rPr lang="en-US" sz="3600" b="1" dirty="0" smtClean="0"/>
              <a:t>2/ monsoon</a:t>
            </a:r>
          </a:p>
          <a:p>
            <a:pPr marL="0" indent="0">
              <a:buNone/>
            </a:pPr>
            <a:r>
              <a:rPr lang="en-US" sz="3600" b="1" dirty="0" smtClean="0"/>
              <a:t>3/ organic</a:t>
            </a:r>
          </a:p>
          <a:p>
            <a:pPr marL="0" indent="0">
              <a:buNone/>
            </a:pPr>
            <a:r>
              <a:rPr lang="en-US" sz="3600" b="1" dirty="0" smtClean="0"/>
              <a:t>4/ reservoir</a:t>
            </a:r>
          </a:p>
          <a:p>
            <a:pPr marL="0" indent="0">
              <a:buNone/>
            </a:pPr>
            <a:r>
              <a:rPr lang="en-US" sz="3600" b="1" dirty="0" smtClean="0"/>
              <a:t>5/ slippery</a:t>
            </a:r>
          </a:p>
          <a:p>
            <a:pPr marL="0" indent="0">
              <a:buNone/>
            </a:pPr>
            <a:r>
              <a:rPr lang="en-US" sz="3600" b="1" dirty="0" smtClean="0"/>
              <a:t>6/ drought</a:t>
            </a:r>
          </a:p>
          <a:p>
            <a:pPr marL="0" indent="0">
              <a:buNone/>
            </a:pPr>
            <a:r>
              <a:rPr lang="en-US" sz="3600" b="1" dirty="0" smtClean="0"/>
              <a:t>7/ hydro-generator</a:t>
            </a:r>
          </a:p>
          <a:p>
            <a:pPr marL="0" indent="0">
              <a:buNone/>
            </a:pPr>
            <a:endParaRPr lang="en-US" dirty="0" smtClean="0"/>
          </a:p>
          <a:p>
            <a:pPr marL="0" indent="0">
              <a:buNone/>
            </a:pPr>
            <a:endParaRPr lang="en-GB" dirty="0"/>
          </a:p>
        </p:txBody>
      </p:sp>
      <p:sp>
        <p:nvSpPr>
          <p:cNvPr id="4" name="Content Placeholder 3"/>
          <p:cNvSpPr>
            <a:spLocks noGrp="1"/>
          </p:cNvSpPr>
          <p:nvPr>
            <p:ph sz="half" idx="2"/>
          </p:nvPr>
        </p:nvSpPr>
        <p:spPr>
          <a:xfrm>
            <a:off x="2843808" y="116632"/>
            <a:ext cx="6300192" cy="6741368"/>
          </a:xfrm>
        </p:spPr>
        <p:txBody>
          <a:bodyPr>
            <a:noAutofit/>
          </a:bodyPr>
          <a:lstStyle/>
          <a:p>
            <a:pPr marL="514350" indent="-514350">
              <a:buAutoNum type="alphaLcParenR"/>
            </a:pPr>
            <a:r>
              <a:rPr lang="en-US" sz="3200" b="1" dirty="0" smtClean="0"/>
              <a:t>The time of very heavy rain in SE Asia</a:t>
            </a:r>
          </a:p>
          <a:p>
            <a:pPr marL="514350" indent="-514350">
              <a:buAutoNum type="alphaLcParenR"/>
            </a:pPr>
            <a:r>
              <a:rPr lang="en-US" sz="3200" b="1" dirty="0" smtClean="0"/>
              <a:t>A man-made lake to keep water</a:t>
            </a:r>
          </a:p>
          <a:p>
            <a:pPr marL="514350" indent="-514350">
              <a:buAutoNum type="alphaLcParenR"/>
            </a:pPr>
            <a:r>
              <a:rPr lang="en-US" sz="3200" b="1" dirty="0" smtClean="0"/>
              <a:t>No water at all – the land is totally dry</a:t>
            </a:r>
          </a:p>
          <a:p>
            <a:pPr marL="514350" indent="-514350">
              <a:buAutoNum type="alphaLcParenR"/>
            </a:pPr>
            <a:r>
              <a:rPr lang="en-US" sz="3200" b="1" dirty="0" smtClean="0"/>
              <a:t>Natural – with no chemicals</a:t>
            </a:r>
          </a:p>
          <a:p>
            <a:pPr marL="514350" indent="-514350">
              <a:buAutoNum type="alphaLcParenR"/>
            </a:pPr>
            <a:r>
              <a:rPr lang="en-US" sz="3200" b="1" dirty="0" smtClean="0"/>
              <a:t>A machine to force liquid or air in one direction</a:t>
            </a:r>
          </a:p>
          <a:p>
            <a:pPr marL="514350" indent="-514350">
              <a:buAutoNum type="alphaLcParenR"/>
            </a:pPr>
            <a:r>
              <a:rPr lang="en-US" sz="3200" b="1" dirty="0" smtClean="0"/>
              <a:t>A machine that makes electricity from falling water</a:t>
            </a:r>
          </a:p>
          <a:p>
            <a:pPr marL="514350" indent="-514350">
              <a:buAutoNum type="alphaLcParenR"/>
            </a:pPr>
            <a:r>
              <a:rPr lang="en-US" sz="3200" b="1" dirty="0" smtClean="0"/>
              <a:t>Difficult to walk </a:t>
            </a:r>
            <a:r>
              <a:rPr lang="en-US" sz="3200" b="1" dirty="0" smtClean="0"/>
              <a:t>on because it’s wet </a:t>
            </a:r>
            <a:r>
              <a:rPr lang="en-US" sz="3200" b="1" dirty="0" smtClean="0"/>
              <a:t>– you might fall over</a:t>
            </a:r>
            <a:endParaRPr lang="en-GB" sz="3200" b="1" dirty="0"/>
          </a:p>
        </p:txBody>
      </p:sp>
    </p:spTree>
    <p:extLst>
      <p:ext uri="{BB962C8B-B14F-4D97-AF65-F5344CB8AC3E}">
        <p14:creationId xmlns:p14="http://schemas.microsoft.com/office/powerpoint/2010/main" val="42663577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1150</Words>
  <Application>Microsoft Office PowerPoint</Application>
  <PresentationFormat>On-screen Show (4:3)</PresentationFormat>
  <Paragraphs>79</Paragraphs>
  <Slides>12</Slides>
  <Notes>3</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Technology</vt:lpstr>
      <vt:lpstr>This lesson:</vt:lpstr>
      <vt:lpstr>PowerPoint Presentation</vt:lpstr>
      <vt:lpstr>Check your answers and find more inter-esting infor-mation</vt:lpstr>
      <vt:lpstr>Questions:</vt:lpstr>
      <vt:lpstr>PowerPoint Presentation</vt:lpstr>
      <vt:lpstr>PowerPoint Presentation</vt:lpstr>
      <vt:lpstr>PowerPoint Presentation</vt:lpstr>
      <vt:lpstr>Match:</vt:lpstr>
      <vt:lpstr>Group dictation</vt:lpstr>
      <vt:lpstr>Writing headlines</vt:lpstr>
      <vt:lpstr>Homework</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Technology</dc:title>
  <dc:creator>Linda Ruas</dc:creator>
  <cp:lastModifiedBy>Linda Ruas</cp:lastModifiedBy>
  <cp:revision>11</cp:revision>
  <dcterms:created xsi:type="dcterms:W3CDTF">2016-05-15T16:34:45Z</dcterms:created>
  <dcterms:modified xsi:type="dcterms:W3CDTF">2016-05-15T20:42:34Z</dcterms:modified>
</cp:coreProperties>
</file>